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9"/>
  </p:notesMasterIdLst>
  <p:sldIdLst>
    <p:sldId id="293" r:id="rId2"/>
    <p:sldId id="294" r:id="rId3"/>
    <p:sldId id="295" r:id="rId4"/>
    <p:sldId id="2147482985" r:id="rId5"/>
    <p:sldId id="2147482986" r:id="rId6"/>
    <p:sldId id="2147482984" r:id="rId7"/>
    <p:sldId id="29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108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F34D-BB0E-4CFA-9317-095761618B7B}" type="datetimeFigureOut">
              <a:rPr lang="en-SG" smtClean="0"/>
              <a:t>17/10/2024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7843-D329-443A-9A47-479E1461B5AA}" type="slidenum">
              <a:rPr lang="en-SG" smtClean="0"/>
              <a:t>‹#›</a:t>
            </a:fld>
            <a:endParaRPr lang="en-SG"/>
          </a:p>
        </p:txBody>
      </p:sp>
    </p:spTree>
    <p:extLst>
      <p:ext uri="{BB962C8B-B14F-4D97-AF65-F5344CB8AC3E}">
        <p14:creationId xmlns:p14="http://schemas.microsoft.com/office/powerpoint/2010/main" val="154012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8133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Tree>
    <p:extLst>
      <p:ext uri="{BB962C8B-B14F-4D97-AF65-F5344CB8AC3E}">
        <p14:creationId xmlns:p14="http://schemas.microsoft.com/office/powerpoint/2010/main" val="393452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0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F9D284A4-F38F-D183-5D0C-304DEDD359D9}"/>
              </a:ext>
            </a:extLst>
          </p:cNvPr>
          <p:cNvCxnSpPr>
            <a:cxnSpLocks/>
          </p:cNvCxnSpPr>
          <p:nvPr/>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7" name="TextBox 6">
            <a:extLst>
              <a:ext uri="{FF2B5EF4-FFF2-40B4-BE49-F238E27FC236}">
                <a16:creationId xmlns:a16="http://schemas.microsoft.com/office/drawing/2014/main" id="{DFC97E19-0D76-EAC4-9A17-30B5B181C85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pic>
        <p:nvPicPr>
          <p:cNvPr id="9" name="Graphic 8">
            <a:extLst>
              <a:ext uri="{FF2B5EF4-FFF2-40B4-BE49-F238E27FC236}">
                <a16:creationId xmlns:a16="http://schemas.microsoft.com/office/drawing/2014/main" id="{D2BF9C6F-4663-4633-775E-53B28BF8F64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
        <p:nvSpPr>
          <p:cNvPr id="11" name="Google Shape;64;p14">
            <a:extLst>
              <a:ext uri="{FF2B5EF4-FFF2-40B4-BE49-F238E27FC236}">
                <a16:creationId xmlns:a16="http://schemas.microsoft.com/office/drawing/2014/main" id="{C7CB1E25-AB47-26D9-3B58-20BB79D16F0E}"/>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a:solidFill>
                  <a:srgbClr val="FFFFFF"/>
                </a:solidFill>
                <a:latin typeface="Ubuntu" panose="020B0504030602030204" pitchFamily="34" charset="0"/>
              </a:rPr>
              <a:t>© NCS Pte Ltd 2024. All Rights Reserved. The content of this presentation is proprietary and confidential information of NCS. It is not intended to be distributed without the written consent of NCS.</a:t>
            </a:r>
          </a:p>
        </p:txBody>
      </p:sp>
      <p:pic>
        <p:nvPicPr>
          <p:cNvPr id="18" name="Graphic 17">
            <a:extLst>
              <a:ext uri="{FF2B5EF4-FFF2-40B4-BE49-F238E27FC236}">
                <a16:creationId xmlns:a16="http://schemas.microsoft.com/office/drawing/2014/main" id="{3E12D117-0AAA-4DF0-7AF8-9846A32F1C7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529837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2" name="Google Shape;65;p14">
            <a:extLst>
              <a:ext uri="{FF2B5EF4-FFF2-40B4-BE49-F238E27FC236}">
                <a16:creationId xmlns:a16="http://schemas.microsoft.com/office/drawing/2014/main" id="{C074E5AF-6EC3-B0D8-1422-1FE64F6D1DD7}"/>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08466845-349B-313D-2CBC-5E4A2123C780}"/>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0" name="TextBox 9">
            <a:extLst>
              <a:ext uri="{FF2B5EF4-FFF2-40B4-BE49-F238E27FC236}">
                <a16:creationId xmlns:a16="http://schemas.microsoft.com/office/drawing/2014/main" id="{B453AD73-A22D-627C-1D04-E500CB4887FD}"/>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1" name="Straight Connector 10">
            <a:extLst>
              <a:ext uri="{FF2B5EF4-FFF2-40B4-BE49-F238E27FC236}">
                <a16:creationId xmlns:a16="http://schemas.microsoft.com/office/drawing/2014/main" id="{A51908A4-EB25-CE09-74DB-C20E8B745DA6}"/>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E4BA65-6247-C768-9675-BD2F2A0AE3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4" name="Google Shape;64;p14">
            <a:extLst>
              <a:ext uri="{FF2B5EF4-FFF2-40B4-BE49-F238E27FC236}">
                <a16:creationId xmlns:a16="http://schemas.microsoft.com/office/drawing/2014/main" id="{40DF57DE-9B66-2846-F1A3-3580B3C3EC6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E78CF9B5-4057-9A79-F42C-D77CD4DCADA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0249022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cxnSp>
        <p:nvCxnSpPr>
          <p:cNvPr id="9" name="Google Shape;65;p14">
            <a:extLst>
              <a:ext uri="{FF2B5EF4-FFF2-40B4-BE49-F238E27FC236}">
                <a16:creationId xmlns:a16="http://schemas.microsoft.com/office/drawing/2014/main" id="{7C428EA4-9B0E-14D4-5188-BBF3F98224C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10" name="Google Shape;65;p14">
            <a:extLst>
              <a:ext uri="{FF2B5EF4-FFF2-40B4-BE49-F238E27FC236}">
                <a16:creationId xmlns:a16="http://schemas.microsoft.com/office/drawing/2014/main" id="{7AF68412-D5A1-516F-16B1-DC13D8504D8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1" name="TextBox 10">
            <a:extLst>
              <a:ext uri="{FF2B5EF4-FFF2-40B4-BE49-F238E27FC236}">
                <a16:creationId xmlns:a16="http://schemas.microsoft.com/office/drawing/2014/main" id="{CD5D68E1-12FC-76CD-554F-CE57FA63EA33}"/>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2" name="Straight Connector 11">
            <a:extLst>
              <a:ext uri="{FF2B5EF4-FFF2-40B4-BE49-F238E27FC236}">
                <a16:creationId xmlns:a16="http://schemas.microsoft.com/office/drawing/2014/main" id="{3E29A2DC-EAAC-B369-9ACB-10B4604C052F}"/>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04837E8-751B-79CC-B9E8-CA521DF3D6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5" name="Google Shape;64;p14">
            <a:extLst>
              <a:ext uri="{FF2B5EF4-FFF2-40B4-BE49-F238E27FC236}">
                <a16:creationId xmlns:a16="http://schemas.microsoft.com/office/drawing/2014/main" id="{EF05CDC0-3F7A-7525-CC69-89FA6B3CD6F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1870918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152733AC-9F77-A0B1-586E-68F1301500B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DE26F5CC-2D3A-BFB4-6E4B-4149BFA1E0C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66056C9-B66C-5E40-1790-32DC49E6DEC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9FED1DD-78B7-3733-2A5A-03D03CA8465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A6AA3F4B-A298-A57F-679D-1D8E87242AC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1C285FF9-0D3C-129F-BAD5-D37B6053AE0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9003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47E7504E-8363-8D09-A004-1CF64A676261}"/>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CC4025FB-A9A2-8E13-B321-F7230528412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52BBA29-7F36-DA41-20EF-19E285CEC82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B62B5F-95CE-0BE2-0AA0-8DDF37C17F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19055F1E-B710-CFA3-D103-C08ADBB4CDA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9B579FC9-55F4-0C7A-DDFD-A8F53891088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97940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394EBB46-E034-49A2-A32E-55E7EAED53FC}"/>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61E8E570-421C-17E1-5554-74126D139EF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9E89628-13ED-4BBD-031D-1AEE4D6D117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CC528FA-4365-ED89-2787-D5171EA0A8E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40A80695-65F3-D7A2-BCDF-4D9D24E2527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DC514D68-7D26-028F-C0E2-203778C8E1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78412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2022.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40190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60D-4AEF-2F3D-9BB6-D960EC23901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193D216-1E48-79D2-D73E-E17E84E92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E3C0F5-AC91-B325-EA41-EDAC0E861CFC}"/>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A2766E98-AAFD-802A-6A8B-A7D9D40A05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C8CFB-CE9F-763B-5FF5-29277F8A2872}"/>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205844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EF9-6BCD-84F4-DADB-E4438E78C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1B72A5E-D4AA-34B9-1183-0D7521811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6DE9AB-BD34-B3F3-07F2-3B4B6C2BC441}"/>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87332030-7F41-4CD1-B4B1-C5F5020596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3AAD33-CA8A-4F26-4782-7FD6562FBA49}"/>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120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6B65209-BAFE-4F4E-8AAC-252EC069A08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00B827CC-EA36-0DD1-C49A-49C60AFC131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2448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29517A3C-44F0-6F4D-BAE1-97D24EEAD8E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093EF93A-607C-A156-6DFD-2CEC748B6C7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1151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2AEE8C8-ED73-2749-B81B-350F91B6F9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F9F725E9-6C61-AD8F-3ED3-810396BCBA09}"/>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6444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4776CC0-9F4B-F144-B39F-D31F6FFB7E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926E3AEC-5C3F-BFC6-B6A0-02F4EE695963}"/>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72534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A6F4121-7F61-DE41-BA6B-62F3A1DF57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746904-E7AF-EF22-AD6B-0D7D15B92B16}"/>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873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B543A44-0770-DF4C-A635-67EF5877A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8CAA8D-313B-31EA-D47E-383ADC9FE7D8}"/>
              </a:ext>
            </a:extLst>
          </p:cNvPr>
          <p:cNvSpPr txBox="1"/>
          <p:nvPr userDrawn="1"/>
        </p:nvSpPr>
        <p:spPr>
          <a:xfrm>
            <a:off x="1076459" y="6395991"/>
            <a:ext cx="5019541"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39784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C4316E5-8D3E-8845-8229-0E24C1C973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542BF08E-0DD9-F650-2758-F90301C8121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27473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48E391E-32E9-7946-893A-0087EBC9CC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C75E1735-0989-3C4D-1BC2-D584B3DEA210}"/>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4931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85E2D47-77B1-4179-8980-0A71F825529D}"/>
              </a:ext>
            </a:extLst>
          </p:cNvPr>
          <p:cNvSpPr/>
          <p:nvPr/>
        </p:nvSpPr>
        <p:spPr>
          <a:xfrm>
            <a:off x="-804863" y="0"/>
            <a:ext cx="295275" cy="1476375"/>
          </a:xfrm>
          <a:prstGeom prst="rect">
            <a:avLst/>
          </a:prstGeom>
          <a:solidFill>
            <a:srgbClr val="005392"/>
          </a:solidFill>
          <a:ln>
            <a:solidFill>
              <a:srgbClr val="0053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272714-6310-4634-94BC-92ED8B9193DE}"/>
              </a:ext>
            </a:extLst>
          </p:cNvPr>
          <p:cNvSpPr/>
          <p:nvPr/>
        </p:nvSpPr>
        <p:spPr>
          <a:xfrm>
            <a:off x="-804863" y="1647825"/>
            <a:ext cx="295275" cy="1476375"/>
          </a:xfrm>
          <a:prstGeom prst="rect">
            <a:avLst/>
          </a:prstGeom>
          <a:solidFill>
            <a:srgbClr val="007AD6"/>
          </a:solidFill>
          <a:ln>
            <a:solidFill>
              <a:srgbClr val="007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8AF22-DF78-4155-99B6-B4A447C77492}"/>
              </a:ext>
            </a:extLst>
          </p:cNvPr>
          <p:cNvSpPr/>
          <p:nvPr/>
        </p:nvSpPr>
        <p:spPr>
          <a:xfrm>
            <a:off x="-804863" y="3295650"/>
            <a:ext cx="295275" cy="1476375"/>
          </a:xfrm>
          <a:prstGeom prst="rect">
            <a:avLst/>
          </a:prstGeom>
          <a:solidFill>
            <a:srgbClr val="54D3FF"/>
          </a:solidFill>
          <a:ln>
            <a:solidFill>
              <a:srgbClr val="54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D7C5E-0C8F-4E8A-8CAB-FE5213B7C176}"/>
              </a:ext>
            </a:extLst>
          </p:cNvPr>
          <p:cNvSpPr/>
          <p:nvPr/>
        </p:nvSpPr>
        <p:spPr>
          <a:xfrm>
            <a:off x="-804863" y="5010150"/>
            <a:ext cx="295275" cy="1476375"/>
          </a:xfrm>
          <a:prstGeom prst="rect">
            <a:avLst/>
          </a:prstGeom>
          <a:solidFill>
            <a:srgbClr val="F17BA9"/>
          </a:solidFill>
          <a:ln>
            <a:solidFill>
              <a:srgbClr val="F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20B91B-1625-4310-B4BA-A8C917BF1D52}"/>
              </a:ext>
            </a:extLst>
          </p:cNvPr>
          <p:cNvSpPr txBox="1"/>
          <p:nvPr/>
        </p:nvSpPr>
        <p:spPr>
          <a:xfrm rot="10800000">
            <a:off x="-499615" y="61912"/>
            <a:ext cx="461665" cy="1352550"/>
          </a:xfrm>
          <a:prstGeom prst="rect">
            <a:avLst/>
          </a:prstGeom>
          <a:noFill/>
        </p:spPr>
        <p:txBody>
          <a:bodyPr vert="vert" wrap="square" rtlCol="0">
            <a:spAutoFit/>
          </a:bodyPr>
          <a:lstStyle/>
          <a:p>
            <a:r>
              <a:rPr lang="en-SG"/>
              <a:t>#0 #83 #146</a:t>
            </a:r>
            <a:endParaRPr lang="en-US"/>
          </a:p>
        </p:txBody>
      </p:sp>
      <p:sp>
        <p:nvSpPr>
          <p:cNvPr id="9" name="TextBox 8">
            <a:extLst>
              <a:ext uri="{FF2B5EF4-FFF2-40B4-BE49-F238E27FC236}">
                <a16:creationId xmlns:a16="http://schemas.microsoft.com/office/drawing/2014/main" id="{8557E6DC-C15B-4659-8661-A96E0285B093}"/>
              </a:ext>
            </a:extLst>
          </p:cNvPr>
          <p:cNvSpPr txBox="1"/>
          <p:nvPr/>
        </p:nvSpPr>
        <p:spPr>
          <a:xfrm rot="10800000">
            <a:off x="-509588" y="1647825"/>
            <a:ext cx="461665" cy="1352550"/>
          </a:xfrm>
          <a:prstGeom prst="rect">
            <a:avLst/>
          </a:prstGeom>
          <a:noFill/>
        </p:spPr>
        <p:txBody>
          <a:bodyPr vert="vert" wrap="square" rtlCol="0">
            <a:spAutoFit/>
          </a:bodyPr>
          <a:lstStyle/>
          <a:p>
            <a:r>
              <a:rPr lang="en-SG"/>
              <a:t>#0 #122 #214</a:t>
            </a:r>
            <a:endParaRPr lang="en-US"/>
          </a:p>
        </p:txBody>
      </p:sp>
      <p:sp>
        <p:nvSpPr>
          <p:cNvPr id="10" name="TextBox 9">
            <a:extLst>
              <a:ext uri="{FF2B5EF4-FFF2-40B4-BE49-F238E27FC236}">
                <a16:creationId xmlns:a16="http://schemas.microsoft.com/office/drawing/2014/main" id="{B7DA4A7D-832C-4027-8F9C-F63C98635C5C}"/>
              </a:ext>
            </a:extLst>
          </p:cNvPr>
          <p:cNvSpPr txBox="1"/>
          <p:nvPr/>
        </p:nvSpPr>
        <p:spPr>
          <a:xfrm rot="10800000">
            <a:off x="-461665" y="3295649"/>
            <a:ext cx="461665" cy="1574733"/>
          </a:xfrm>
          <a:prstGeom prst="rect">
            <a:avLst/>
          </a:prstGeom>
          <a:noFill/>
        </p:spPr>
        <p:txBody>
          <a:bodyPr vert="vert" wrap="square" rtlCol="0">
            <a:spAutoFit/>
          </a:bodyPr>
          <a:lstStyle/>
          <a:p>
            <a:r>
              <a:rPr lang="en-SG"/>
              <a:t>#84 #211 #255</a:t>
            </a:r>
            <a:endParaRPr lang="en-US"/>
          </a:p>
        </p:txBody>
      </p:sp>
      <p:sp>
        <p:nvSpPr>
          <p:cNvPr id="11" name="TextBox 10">
            <a:extLst>
              <a:ext uri="{FF2B5EF4-FFF2-40B4-BE49-F238E27FC236}">
                <a16:creationId xmlns:a16="http://schemas.microsoft.com/office/drawing/2014/main" id="{041EFB6F-61A2-474F-9937-7E49054F0FF4}"/>
              </a:ext>
            </a:extLst>
          </p:cNvPr>
          <p:cNvSpPr txBox="1"/>
          <p:nvPr/>
        </p:nvSpPr>
        <p:spPr>
          <a:xfrm rot="10800000">
            <a:off x="-509589" y="4870382"/>
            <a:ext cx="461665" cy="1714500"/>
          </a:xfrm>
          <a:prstGeom prst="rect">
            <a:avLst/>
          </a:prstGeom>
          <a:noFill/>
        </p:spPr>
        <p:txBody>
          <a:bodyPr vert="vert" wrap="square" rtlCol="0">
            <a:spAutoFit/>
          </a:bodyPr>
          <a:lstStyle/>
          <a:p>
            <a:r>
              <a:rPr lang="en-SG"/>
              <a:t>#241 #123 #169</a:t>
            </a:r>
            <a:endParaRPr lang="en-US"/>
          </a:p>
        </p:txBody>
      </p:sp>
      <p:sp>
        <p:nvSpPr>
          <p:cNvPr id="12" name="Rectangle 11">
            <a:extLst>
              <a:ext uri="{FF2B5EF4-FFF2-40B4-BE49-F238E27FC236}">
                <a16:creationId xmlns:a16="http://schemas.microsoft.com/office/drawing/2014/main" id="{0AA91F9D-5B26-4BE4-9830-778FF1AA9D51}"/>
              </a:ext>
            </a:extLst>
          </p:cNvPr>
          <p:cNvSpPr/>
          <p:nvPr/>
        </p:nvSpPr>
        <p:spPr>
          <a:xfrm>
            <a:off x="-1507555" y="0"/>
            <a:ext cx="295275" cy="1476375"/>
          </a:xfrm>
          <a:prstGeom prst="rect">
            <a:avLst/>
          </a:prstGeom>
          <a:solidFill>
            <a:srgbClr val="FFB600"/>
          </a:solidFill>
          <a:ln>
            <a:solidFill>
              <a:srgbClr val="FF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B9B48-60C0-40C6-BCF5-0DC8CAA0BCB4}"/>
              </a:ext>
            </a:extLst>
          </p:cNvPr>
          <p:cNvSpPr/>
          <p:nvPr/>
        </p:nvSpPr>
        <p:spPr>
          <a:xfrm>
            <a:off x="-1507555" y="1647825"/>
            <a:ext cx="295275" cy="1476375"/>
          </a:xfrm>
          <a:prstGeom prst="rect">
            <a:avLst/>
          </a:prstGeom>
          <a:solidFill>
            <a:srgbClr val="49B198"/>
          </a:solidFill>
          <a:ln>
            <a:solidFill>
              <a:srgbClr val="49B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AC430-4ACF-48FF-8153-6FFC57994C43}"/>
              </a:ext>
            </a:extLst>
          </p:cNvPr>
          <p:cNvSpPr txBox="1"/>
          <p:nvPr/>
        </p:nvSpPr>
        <p:spPr>
          <a:xfrm rot="10800000">
            <a:off x="-1202307" y="61912"/>
            <a:ext cx="461665" cy="1352550"/>
          </a:xfrm>
          <a:prstGeom prst="rect">
            <a:avLst/>
          </a:prstGeom>
          <a:noFill/>
        </p:spPr>
        <p:txBody>
          <a:bodyPr vert="vert" wrap="square" rtlCol="0">
            <a:spAutoFit/>
          </a:bodyPr>
          <a:lstStyle/>
          <a:p>
            <a:r>
              <a:rPr lang="en-SG"/>
              <a:t>#255 #182 #0</a:t>
            </a:r>
            <a:endParaRPr lang="en-US"/>
          </a:p>
        </p:txBody>
      </p:sp>
      <p:sp>
        <p:nvSpPr>
          <p:cNvPr id="15" name="TextBox 14">
            <a:extLst>
              <a:ext uri="{FF2B5EF4-FFF2-40B4-BE49-F238E27FC236}">
                <a16:creationId xmlns:a16="http://schemas.microsoft.com/office/drawing/2014/main" id="{10FDE33A-34AB-429C-A3E8-23225A9CDC97}"/>
              </a:ext>
            </a:extLst>
          </p:cNvPr>
          <p:cNvSpPr txBox="1"/>
          <p:nvPr/>
        </p:nvSpPr>
        <p:spPr>
          <a:xfrm rot="10800000">
            <a:off x="-1212280" y="1647824"/>
            <a:ext cx="461665" cy="1549467"/>
          </a:xfrm>
          <a:prstGeom prst="rect">
            <a:avLst/>
          </a:prstGeom>
          <a:noFill/>
        </p:spPr>
        <p:txBody>
          <a:bodyPr vert="vert" wrap="square" rtlCol="0">
            <a:spAutoFit/>
          </a:bodyPr>
          <a:lstStyle/>
          <a:p>
            <a:r>
              <a:rPr lang="en-SG"/>
              <a:t>#73 #177 #152</a:t>
            </a:r>
            <a:endParaRPr lang="en-US"/>
          </a:p>
        </p:txBody>
      </p:sp>
    </p:spTree>
    <p:extLst>
      <p:ext uri="{BB962C8B-B14F-4D97-AF65-F5344CB8AC3E}">
        <p14:creationId xmlns:p14="http://schemas.microsoft.com/office/powerpoint/2010/main" val="28738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223">
          <p15:clr>
            <a:srgbClr val="F26B43"/>
          </p15:clr>
        </p15:guide>
        <p15:guide id="3" pos="1418">
          <p15:clr>
            <a:srgbClr val="F26B43"/>
          </p15:clr>
        </p15:guide>
        <p15:guide id="4" pos="1548">
          <p15:clr>
            <a:srgbClr val="F26B43"/>
          </p15:clr>
        </p15:guide>
        <p15:guide id="5" pos="2601">
          <p15:clr>
            <a:srgbClr val="F26B43"/>
          </p15:clr>
        </p15:guide>
        <p15:guide id="6" pos="2725">
          <p15:clr>
            <a:srgbClr val="F26B43"/>
          </p15:clr>
        </p15:guide>
        <p15:guide id="7" pos="3784">
          <p15:clr>
            <a:srgbClr val="F26B43"/>
          </p15:clr>
        </p15:guide>
        <p15:guide id="8" pos="3902">
          <p15:clr>
            <a:srgbClr val="F26B43"/>
          </p15:clr>
        </p15:guide>
        <p15:guide id="9" pos="5079">
          <p15:clr>
            <a:srgbClr val="F26B43"/>
          </p15:clr>
        </p15:guide>
        <p15:guide id="10" pos="6255">
          <p15:clr>
            <a:srgbClr val="F26B43"/>
          </p15:clr>
        </p15:guide>
        <p15:guide id="11" pos="4951">
          <p15:clr>
            <a:srgbClr val="F26B43"/>
          </p15:clr>
        </p15:guide>
        <p15:guide id="12" pos="6132">
          <p15:clr>
            <a:srgbClr val="F26B43"/>
          </p15:clr>
        </p15:guide>
        <p15:guide id="13" pos="7308">
          <p15:clr>
            <a:srgbClr val="F26B43"/>
          </p15:clr>
        </p15:guide>
        <p15:guide id="14" pos="5692">
          <p15:clr>
            <a:srgbClr val="F26B43"/>
          </p15:clr>
        </p15:guide>
        <p15:guide id="15" pos="5537">
          <p15:clr>
            <a:srgbClr val="F26B43"/>
          </p15:clr>
        </p15:guide>
        <p15:guide id="16" pos="1988">
          <p15:clr>
            <a:srgbClr val="F26B43"/>
          </p15:clr>
        </p15:guide>
        <p15:guide id="17" pos="2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DFD97-E6CA-DD39-67D3-9BE873C22C64}"/>
              </a:ext>
            </a:extLst>
          </p:cNvPr>
          <p:cNvSpPr>
            <a:spLocks noGrp="1"/>
          </p:cNvSpPr>
          <p:nvPr>
            <p:ph type="body" sz="quarter" idx="10"/>
          </p:nvPr>
        </p:nvSpPr>
        <p:spPr/>
        <p:txBody>
          <a:bodyPr/>
          <a:lstStyle/>
          <a:p>
            <a:r>
              <a:rPr lang="en-US" dirty="0"/>
              <a:t>Presentation Title</a:t>
            </a:r>
            <a:endParaRPr lang="en-SG" dirty="0"/>
          </a:p>
        </p:txBody>
      </p:sp>
      <p:sp>
        <p:nvSpPr>
          <p:cNvPr id="3" name="Text Placeholder 2">
            <a:extLst>
              <a:ext uri="{FF2B5EF4-FFF2-40B4-BE49-F238E27FC236}">
                <a16:creationId xmlns:a16="http://schemas.microsoft.com/office/drawing/2014/main" id="{4EFA331E-75EE-AAA3-2CBF-9203EDF9D23B}"/>
              </a:ext>
            </a:extLst>
          </p:cNvPr>
          <p:cNvSpPr>
            <a:spLocks noGrp="1"/>
          </p:cNvSpPr>
          <p:nvPr>
            <p:ph type="body" sz="quarter" idx="12"/>
          </p:nvPr>
        </p:nvSpPr>
        <p:spPr/>
        <p:txBody>
          <a:bodyPr/>
          <a:lstStyle/>
          <a:p>
            <a:r>
              <a:rPr lang="en-US" dirty="0"/>
              <a:t>datetime</a:t>
            </a:r>
            <a:endParaRPr lang="en-SG" dirty="0"/>
          </a:p>
        </p:txBody>
      </p:sp>
    </p:spTree>
    <p:extLst>
      <p:ext uri="{BB962C8B-B14F-4D97-AF65-F5344CB8AC3E}">
        <p14:creationId xmlns:p14="http://schemas.microsoft.com/office/powerpoint/2010/main" val="304066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Slide content</a:t>
            </a:r>
            <a:endParaRPr lang="en-SG" dirty="0"/>
          </a:p>
        </p:txBody>
      </p:sp>
    </p:spTree>
    <p:extLst>
      <p:ext uri="{BB962C8B-B14F-4D97-AF65-F5344CB8AC3E}">
        <p14:creationId xmlns:p14="http://schemas.microsoft.com/office/powerpoint/2010/main" val="174939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Point form content</a:t>
            </a:r>
            <a:endParaRPr lang="en-SG" dirty="0"/>
          </a:p>
        </p:txBody>
      </p:sp>
    </p:spTree>
    <p:extLst>
      <p:ext uri="{BB962C8B-B14F-4D97-AF65-F5344CB8AC3E}">
        <p14:creationId xmlns:p14="http://schemas.microsoft.com/office/powerpoint/2010/main" val="169385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601884" y="365126"/>
            <a:ext cx="5401246" cy="1146097"/>
          </a:xfrm>
        </p:spPr>
        <p:txBody>
          <a:bodyPr>
            <a:normAutofit/>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a:xfrm>
            <a:off x="601663" y="1470025"/>
            <a:ext cx="5401572" cy="3433279"/>
          </a:xfrm>
        </p:spPr>
        <p:txBody>
          <a:bodyPr>
            <a:normAutofit/>
          </a:bodyPr>
          <a:lstStyle/>
          <a:p>
            <a:r>
              <a:rPr lang="en-US" dirty="0"/>
              <a:t>Slide Content</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26692" r="23194" b="1"/>
          <a:stretch/>
        </p:blipFill>
        <p:spPr>
          <a:xfrm>
            <a:off x="6188767" y="-1"/>
            <a:ext cx="6003233" cy="6858001"/>
          </a:xfrm>
          <a:prstGeom prst="rect">
            <a:avLst/>
          </a:prstGeom>
          <a:noFill/>
        </p:spPr>
      </p:pic>
    </p:spTree>
    <p:extLst>
      <p:ext uri="{BB962C8B-B14F-4D97-AF65-F5344CB8AC3E}">
        <p14:creationId xmlns:p14="http://schemas.microsoft.com/office/powerpoint/2010/main" val="270002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841248" y="365760"/>
            <a:ext cx="10515600" cy="1325880"/>
          </a:xfrm>
        </p:spPr>
        <p:txBody>
          <a:bodyPr anchor="ctr">
            <a:normAutofit/>
          </a:bodyPr>
          <a:lstStyle/>
          <a:p>
            <a:r>
              <a:rPr lang="en-US" dirty="0"/>
              <a:t>Slide Title</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18423" r="14926" b="1"/>
          <a:stretch/>
        </p:blipFill>
        <p:spPr>
          <a:xfrm>
            <a:off x="841248" y="1882140"/>
            <a:ext cx="5067300" cy="4352544"/>
          </a:xfrm>
          <a:prstGeom prst="rect">
            <a:avLst/>
          </a:prstGeom>
          <a:noFill/>
          <a:ln>
            <a:noFill/>
          </a:ln>
        </p:spPr>
      </p:pic>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4294967295"/>
          </p:nvPr>
        </p:nvSpPr>
        <p:spPr>
          <a:xfrm>
            <a:off x="6289548" y="1882140"/>
            <a:ext cx="5067300" cy="4352544"/>
          </a:xfrm>
          <a:prstGeom prst="rect">
            <a:avLst/>
          </a:prstGeom>
          <a:ln>
            <a:noFill/>
          </a:ln>
        </p:spPr>
        <p:txBody>
          <a:bodyPr anchor="t">
            <a:normAutofit/>
          </a:bodyPr>
          <a:lstStyle/>
          <a:p>
            <a:pPr marL="0" indent="0">
              <a:buNone/>
            </a:pPr>
            <a:r>
              <a:rPr lang="en-US" sz="1400" kern="1200" dirty="0">
                <a:solidFill>
                  <a:schemeClr val="bg1"/>
                </a:solidFill>
              </a:rPr>
              <a:t>Slide content</a:t>
            </a:r>
          </a:p>
        </p:txBody>
      </p:sp>
    </p:spTree>
    <p:extLst>
      <p:ext uri="{BB962C8B-B14F-4D97-AF65-F5344CB8AC3E}">
        <p14:creationId xmlns:p14="http://schemas.microsoft.com/office/powerpoint/2010/main" val="55655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pic>
        <p:nvPicPr>
          <p:cNvPr id="8" name="Picture 7">
            <a:extLst>
              <a:ext uri="{FF2B5EF4-FFF2-40B4-BE49-F238E27FC236}">
                <a16:creationId xmlns:a16="http://schemas.microsoft.com/office/drawing/2014/main" id="{0E4433C7-8707-B49F-5A71-11C5E0BF2A8E}"/>
              </a:ext>
            </a:extLst>
          </p:cNvPr>
          <p:cNvPicPr>
            <a:picLocks noChangeAspect="1"/>
          </p:cNvPicPr>
          <p:nvPr/>
        </p:nvPicPr>
        <p:blipFill>
          <a:blip r:embed="rId2"/>
          <a:stretch>
            <a:fillRect/>
          </a:stretch>
        </p:blipFill>
        <p:spPr>
          <a:xfrm>
            <a:off x="3536969" y="2114903"/>
            <a:ext cx="2326218" cy="1422349"/>
          </a:xfrm>
          <a:prstGeom prst="rect">
            <a:avLst/>
          </a:prstGeom>
        </p:spPr>
      </p:pic>
      <p:sp>
        <p:nvSpPr>
          <p:cNvPr id="10" name="TextBox 9">
            <a:extLst>
              <a:ext uri="{FF2B5EF4-FFF2-40B4-BE49-F238E27FC236}">
                <a16:creationId xmlns:a16="http://schemas.microsoft.com/office/drawing/2014/main" id="{F0866695-5574-ADD9-E650-FB76ACFDF1C3}"/>
              </a:ext>
            </a:extLst>
          </p:cNvPr>
          <p:cNvSpPr txBox="1"/>
          <p:nvPr/>
        </p:nvSpPr>
        <p:spPr>
          <a:xfrm>
            <a:off x="760888" y="3649675"/>
            <a:ext cx="235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Customer makes a call to enquire the type of travel insurance that he should be getting</a:t>
            </a:r>
          </a:p>
        </p:txBody>
      </p:sp>
      <p:sp>
        <p:nvSpPr>
          <p:cNvPr id="11" name="TextBox 10">
            <a:extLst>
              <a:ext uri="{FF2B5EF4-FFF2-40B4-BE49-F238E27FC236}">
                <a16:creationId xmlns:a16="http://schemas.microsoft.com/office/drawing/2014/main" id="{B2CA0EAA-4590-30C7-CD06-C827959075FE}"/>
              </a:ext>
            </a:extLst>
          </p:cNvPr>
          <p:cNvSpPr txBox="1"/>
          <p:nvPr/>
        </p:nvSpPr>
        <p:spPr>
          <a:xfrm>
            <a:off x="3536969" y="3649675"/>
            <a:ext cx="23516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Call agent receives the call and get some data from customers: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Country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Date of Travel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Special Preferences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Budget</a:t>
            </a:r>
          </a:p>
        </p:txBody>
      </p:sp>
      <p:pic>
        <p:nvPicPr>
          <p:cNvPr id="12" name="Picture 11">
            <a:extLst>
              <a:ext uri="{FF2B5EF4-FFF2-40B4-BE49-F238E27FC236}">
                <a16:creationId xmlns:a16="http://schemas.microsoft.com/office/drawing/2014/main" id="{48C7F02C-DAB6-8B2C-6F63-ECD76945113B}"/>
              </a:ext>
            </a:extLst>
          </p:cNvPr>
          <p:cNvPicPr>
            <a:picLocks noChangeAspect="1"/>
          </p:cNvPicPr>
          <p:nvPr/>
        </p:nvPicPr>
        <p:blipFill>
          <a:blip r:embed="rId3"/>
          <a:stretch>
            <a:fillRect/>
          </a:stretch>
        </p:blipFill>
        <p:spPr>
          <a:xfrm>
            <a:off x="6299597" y="2106467"/>
            <a:ext cx="2326217" cy="1422349"/>
          </a:xfrm>
          <a:prstGeom prst="rect">
            <a:avLst/>
          </a:prstGeom>
        </p:spPr>
      </p:pic>
      <p:sp>
        <p:nvSpPr>
          <p:cNvPr id="14" name="TextBox 13">
            <a:extLst>
              <a:ext uri="{FF2B5EF4-FFF2-40B4-BE49-F238E27FC236}">
                <a16:creationId xmlns:a16="http://schemas.microsoft.com/office/drawing/2014/main" id="{704A52EB-4AB8-FFC2-0AA3-605BA56961E3}"/>
              </a:ext>
            </a:extLst>
          </p:cNvPr>
          <p:cNvSpPr txBox="1"/>
          <p:nvPr/>
        </p:nvSpPr>
        <p:spPr>
          <a:xfrm>
            <a:off x="6324996" y="3649675"/>
            <a:ext cx="2351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The Agent Assistant will generate a recommendation for the agent.  </a:t>
            </a:r>
          </a:p>
        </p:txBody>
      </p:sp>
      <p:sp>
        <p:nvSpPr>
          <p:cNvPr id="15" name="Arrow: Right 14">
            <a:extLst>
              <a:ext uri="{FF2B5EF4-FFF2-40B4-BE49-F238E27FC236}">
                <a16:creationId xmlns:a16="http://schemas.microsoft.com/office/drawing/2014/main" id="{4EE7C169-A8F6-01D8-A354-4E886AA2871F}"/>
              </a:ext>
            </a:extLst>
          </p:cNvPr>
          <p:cNvSpPr/>
          <p:nvPr/>
        </p:nvSpPr>
        <p:spPr>
          <a:xfrm>
            <a:off x="3198608"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A31BAA6-71A1-E569-627B-EFC4340BF51A}"/>
              </a:ext>
            </a:extLst>
          </p:cNvPr>
          <p:cNvSpPr/>
          <p:nvPr/>
        </p:nvSpPr>
        <p:spPr>
          <a:xfrm>
            <a:off x="8683952"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0D8AD32-B0A2-B2FC-E187-F8214DAC9383}"/>
              </a:ext>
            </a:extLst>
          </p:cNvPr>
          <p:cNvPicPr>
            <a:picLocks noChangeAspect="1"/>
          </p:cNvPicPr>
          <p:nvPr/>
        </p:nvPicPr>
        <p:blipFill>
          <a:blip r:embed="rId3"/>
          <a:stretch>
            <a:fillRect/>
          </a:stretch>
        </p:blipFill>
        <p:spPr>
          <a:xfrm>
            <a:off x="9007801" y="2106467"/>
            <a:ext cx="2326217" cy="1422349"/>
          </a:xfrm>
          <a:prstGeom prst="rect">
            <a:avLst/>
          </a:prstGeom>
        </p:spPr>
      </p:pic>
      <p:sp>
        <p:nvSpPr>
          <p:cNvPr id="22" name="TextBox 21">
            <a:extLst>
              <a:ext uri="{FF2B5EF4-FFF2-40B4-BE49-F238E27FC236}">
                <a16:creationId xmlns:a16="http://schemas.microsoft.com/office/drawing/2014/main" id="{1E0BDD07-23B1-5B30-D606-4C589F709610}"/>
              </a:ext>
            </a:extLst>
          </p:cNvPr>
          <p:cNvSpPr txBox="1"/>
          <p:nvPr/>
        </p:nvSpPr>
        <p:spPr>
          <a:xfrm>
            <a:off x="8949663" y="3649675"/>
            <a:ext cx="23516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At the end of the conversation, the agent can summarise the output from the Agent Assistant into a Word document</a:t>
            </a:r>
          </a:p>
        </p:txBody>
      </p:sp>
      <p:sp>
        <p:nvSpPr>
          <p:cNvPr id="2" name="AutoShape 2" descr="Generated from prompt">
            <a:extLst>
              <a:ext uri="{FF2B5EF4-FFF2-40B4-BE49-F238E27FC236}">
                <a16:creationId xmlns:a16="http://schemas.microsoft.com/office/drawing/2014/main" id="{E5DBB767-6AB4-EF29-7776-987268AFC202}"/>
              </a:ext>
            </a:extLst>
          </p:cNvPr>
          <p:cNvSpPr>
            <a:spLocks noChangeAspect="1" noChangeArrowheads="1"/>
          </p:cNvSpPr>
          <p:nvPr/>
        </p:nvSpPr>
        <p:spPr bwMode="auto">
          <a:xfrm>
            <a:off x="5970759" y="2956494"/>
            <a:ext cx="304800" cy="3261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09062FD-9248-D832-D65E-EF45C6E40210}"/>
              </a:ext>
            </a:extLst>
          </p:cNvPr>
          <p:cNvPicPr>
            <a:picLocks noChangeAspect="1"/>
          </p:cNvPicPr>
          <p:nvPr/>
        </p:nvPicPr>
        <p:blipFill>
          <a:blip r:embed="rId4"/>
          <a:stretch>
            <a:fillRect/>
          </a:stretch>
        </p:blipFill>
        <p:spPr>
          <a:xfrm>
            <a:off x="725236" y="2118513"/>
            <a:ext cx="2349924" cy="1436845"/>
          </a:xfrm>
          <a:prstGeom prst="rect">
            <a:avLst/>
          </a:prstGeom>
        </p:spPr>
      </p:pic>
      <p:sp>
        <p:nvSpPr>
          <p:cNvPr id="24" name="Arrow: Right 23">
            <a:extLst>
              <a:ext uri="{FF2B5EF4-FFF2-40B4-BE49-F238E27FC236}">
                <a16:creationId xmlns:a16="http://schemas.microsoft.com/office/drawing/2014/main" id="{4B2175FC-9472-2C1B-CB09-DFE7A07006CB}"/>
              </a:ext>
            </a:extLst>
          </p:cNvPr>
          <p:cNvSpPr/>
          <p:nvPr/>
        </p:nvSpPr>
        <p:spPr>
          <a:xfrm>
            <a:off x="5961236"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theme/theme1.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F275849F-A153-408E-A321-957AEA913C6A}" vid="{3E949E86-268E-4C94-97DF-59534FB55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89</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Ubuntu</vt:lpstr>
      <vt:lpstr>1_content</vt:lpstr>
      <vt:lpstr>PowerPoint Presentation</vt:lpstr>
      <vt:lpstr>Slide Title</vt:lpstr>
      <vt:lpstr>Slide Title</vt:lpstr>
      <vt:lpstr>Slide Title</vt:lpstr>
      <vt:lpstr>Slide Title</vt:lpstr>
      <vt:lpstr>Slide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Reagan Chan</dc:creator>
  <cp:lastModifiedBy>Reagan Chan</cp:lastModifiedBy>
  <cp:revision>12</cp:revision>
  <dcterms:created xsi:type="dcterms:W3CDTF">2024-09-10T02:21:44Z</dcterms:created>
  <dcterms:modified xsi:type="dcterms:W3CDTF">2024-10-17T03:05:19Z</dcterms:modified>
</cp:coreProperties>
</file>